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62642b3a0_2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b62642b3a0_2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b62642b3a0_2_3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62642b3a0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62642b3a0_5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62642b3a0_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62642b3a0_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62642b3a0_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62642b3a0_5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62642b3a0_2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62642b3a0_2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62642b3a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62642b3a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65d28fa6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b65d28fa6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62642b3a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62642b3a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62642b3a0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62642b3a0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62642b3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b62642b3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65d28fa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b65d28fa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62642b3a0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62642b3a0_2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63c39be1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63c39be1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62642b3a0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62642b3a0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63c39be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63c39be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63c39be1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b63c39be1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63c39be1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63c39be1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63c39be1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b63c39be1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63c39be1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63c39be1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62642b3a0_2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62642b3a0_2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62642b3a0_2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62642b3a0_2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62642b3a0_2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62642b3a0_2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62642b3a0_2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62642b3a0_2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62642b3a0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62642b3a0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62642b3a0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62642b3a0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62642b3a0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62642b3a0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35936" y="796637"/>
            <a:ext cx="84885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‣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335936" y="695166"/>
            <a:ext cx="8488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685800" y="2914651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1800"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85800" y="3790180"/>
            <a:ext cx="2689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35936" y="796637"/>
            <a:ext cx="84885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‣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8" name="Google Shape;68;p16"/>
          <p:cNvCxnSpPr/>
          <p:nvPr/>
        </p:nvCxnSpPr>
        <p:spPr>
          <a:xfrm>
            <a:off x="335936" y="695166"/>
            <a:ext cx="8488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60516" y="3305176"/>
            <a:ext cx="83265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60516" y="2180036"/>
            <a:ext cx="83265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/>
          <p:nvPr/>
        </p:nvSpPr>
        <p:spPr>
          <a:xfrm>
            <a:off x="279400" y="666750"/>
            <a:ext cx="8619000" cy="3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360516" y="762000"/>
            <a:ext cx="41865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4612967" y="762000"/>
            <a:ext cx="42114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35936" y="63500"/>
            <a:ext cx="8488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35935" y="776685"/>
            <a:ext cx="4188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2"/>
          </p:nvPr>
        </p:nvSpPr>
        <p:spPr>
          <a:xfrm>
            <a:off x="335935" y="1416051"/>
            <a:ext cx="41880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3"/>
          </p:nvPr>
        </p:nvSpPr>
        <p:spPr>
          <a:xfrm>
            <a:off x="4634936" y="776685"/>
            <a:ext cx="41895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4"/>
          </p:nvPr>
        </p:nvSpPr>
        <p:spPr>
          <a:xfrm>
            <a:off x="4634936" y="1416051"/>
            <a:ext cx="41895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35936" y="63500"/>
            <a:ext cx="8488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304800" y="660400"/>
            <a:ext cx="8559900" cy="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1" y="1041400"/>
            <a:ext cx="3008400" cy="3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2"/>
          <p:cNvSpPr/>
          <p:nvPr/>
        </p:nvSpPr>
        <p:spPr>
          <a:xfrm>
            <a:off x="304800" y="660400"/>
            <a:ext cx="8559900" cy="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2"/>
          </p:nvPr>
        </p:nvSpPr>
        <p:spPr>
          <a:xfrm>
            <a:off x="3575050" y="279401"/>
            <a:ext cx="5249400" cy="4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▸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1" y="279401"/>
            <a:ext cx="30084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1185334" y="3600450"/>
            <a:ext cx="68412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1185334" y="4025504"/>
            <a:ext cx="68412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2" name="Google Shape;102;p23"/>
          <p:cNvSpPr/>
          <p:nvPr/>
        </p:nvSpPr>
        <p:spPr>
          <a:xfrm>
            <a:off x="304800" y="660400"/>
            <a:ext cx="8559900" cy="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3"/>
          <p:cNvSpPr>
            <a:spLocks noGrp="1"/>
          </p:cNvSpPr>
          <p:nvPr>
            <p:ph type="pic" idx="2"/>
          </p:nvPr>
        </p:nvSpPr>
        <p:spPr>
          <a:xfrm>
            <a:off x="1185334" y="254001"/>
            <a:ext cx="6841200" cy="329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335936" y="63500"/>
            <a:ext cx="8488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 rot="5400000">
            <a:off x="2780502" y="-1657149"/>
            <a:ext cx="3599400" cy="84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Merriweather Sans"/>
              <a:buChar char="▾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ftr" idx="11"/>
          </p:nvPr>
        </p:nvSpPr>
        <p:spPr>
          <a:xfrm>
            <a:off x="3810001" y="4768053"/>
            <a:ext cx="45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dt" idx="10"/>
          </p:nvPr>
        </p:nvSpPr>
        <p:spPr>
          <a:xfrm>
            <a:off x="1981200" y="4768053"/>
            <a:ext cx="1744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/>
          <p:nvPr/>
        </p:nvSpPr>
        <p:spPr>
          <a:xfrm>
            <a:off x="304800" y="660400"/>
            <a:ext cx="8559900" cy="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 rot="5400000">
            <a:off x="5753100" y="1530451"/>
            <a:ext cx="42165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 rot="5400000">
            <a:off x="1519633" y="-814949"/>
            <a:ext cx="4216500" cy="6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Merriweather Sans"/>
              <a:buChar char="▾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5" name="Google Shape;115;p25"/>
          <p:cNvCxnSpPr/>
          <p:nvPr/>
        </p:nvCxnSpPr>
        <p:spPr>
          <a:xfrm>
            <a:off x="6934201" y="247651"/>
            <a:ext cx="0" cy="4216500"/>
          </a:xfrm>
          <a:prstGeom prst="straightConnector1">
            <a:avLst/>
          </a:prstGeom>
          <a:noFill/>
          <a:ln w="12700" cap="flat" cmpd="sng">
            <a:solidFill>
              <a:srgbClr val="E79B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3810001" y="4768053"/>
            <a:ext cx="452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dt" idx="10"/>
          </p:nvPr>
        </p:nvSpPr>
        <p:spPr>
          <a:xfrm>
            <a:off x="1981200" y="4768053"/>
            <a:ext cx="1744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35936" y="63500"/>
            <a:ext cx="84885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35936" y="787400"/>
            <a:ext cx="84885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▸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8" name="Google Shape;58;p14"/>
          <p:cNvCxnSpPr/>
          <p:nvPr/>
        </p:nvCxnSpPr>
        <p:spPr>
          <a:xfrm>
            <a:off x="335936" y="695166"/>
            <a:ext cx="84885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07400" y="4768053"/>
            <a:ext cx="41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DA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0" name="Google Shape;60;p14"/>
          <p:cNvCxnSpPr/>
          <p:nvPr/>
        </p:nvCxnSpPr>
        <p:spPr>
          <a:xfrm rot="10800000" flipH="1">
            <a:off x="-1786" y="4639605"/>
            <a:ext cx="9144600" cy="600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737705" y="1320491"/>
            <a:ext cx="7772400" cy="30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700" b="0"/>
              <a:t>ASPEN Staged Separation Unit-Ops</a:t>
            </a:r>
            <a:br>
              <a:rPr lang="en" sz="1800" b="0"/>
            </a:br>
            <a:br>
              <a:rPr lang="en" sz="1800" b="0"/>
            </a:br>
            <a:r>
              <a:rPr lang="en" sz="1800" b="0"/>
              <a:t>Samaa Zaman, Lane Crofton, Elina Tabarzadi, Tran Do and Michael Schachter</a:t>
            </a:r>
            <a:endParaRPr sz="1800" b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/>
              <a:t>CHBE446: Design 2</a:t>
            </a:r>
            <a:endParaRPr sz="18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/>
              <a:t>5 February 2024</a:t>
            </a:r>
            <a:endParaRPr sz="1800" b="0"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2071" y="273789"/>
            <a:ext cx="836563" cy="82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RADFRAC Setup (4) </a:t>
            </a:r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5252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Font typeface="Arial"/>
              <a:buChar char="‣"/>
            </a:pPr>
            <a:r>
              <a:rPr lang="en" sz="1650"/>
              <a:t>Step 1: On the side panel navigate to Blocks -&gt; Your RADFRAC Column -&gt; Column Internals</a:t>
            </a:r>
            <a:endParaRPr sz="1650"/>
          </a:p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‣"/>
            </a:pPr>
            <a:r>
              <a:rPr lang="en" sz="1650"/>
              <a:t>Step 2: Select Add New and double click on the new internals</a:t>
            </a:r>
            <a:endParaRPr sz="1650"/>
          </a:p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‣"/>
            </a:pPr>
            <a:r>
              <a:rPr lang="en" sz="1650"/>
              <a:t>Step 3: Scroll to the right and select the view option</a:t>
            </a:r>
            <a:endParaRPr sz="1650"/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375" y="1265074"/>
            <a:ext cx="3698050" cy="2091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35"/>
          <p:cNvCxnSpPr/>
          <p:nvPr/>
        </p:nvCxnSpPr>
        <p:spPr>
          <a:xfrm rot="10800000" flipH="1">
            <a:off x="4587800" y="3100275"/>
            <a:ext cx="3466500" cy="385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RADFRAC Setup (5) 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8488500" cy="12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Font typeface="Arial"/>
              <a:buChar char="‣"/>
            </a:pPr>
            <a:r>
              <a:rPr lang="en" sz="1650"/>
              <a:t>Step 1: Fill out the following screen based upon the specifications of your desired packing materials </a:t>
            </a:r>
            <a:endParaRPr sz="1650"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725" y="1290875"/>
            <a:ext cx="5839298" cy="28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35925" y="1795825"/>
            <a:ext cx="2363400" cy="260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Font typeface="Arial"/>
              <a:buChar char="‣"/>
            </a:pPr>
            <a:r>
              <a:rPr lang="en" sz="1650"/>
              <a:t>Make sure that the rating option is selected, otherwise you will have incomplete errors</a:t>
            </a:r>
            <a:endParaRPr sz="1650"/>
          </a:p>
        </p:txBody>
      </p:sp>
      <p:cxnSp>
        <p:nvCxnSpPr>
          <p:cNvPr id="199" name="Google Shape;199;p36"/>
          <p:cNvCxnSpPr/>
          <p:nvPr/>
        </p:nvCxnSpPr>
        <p:spPr>
          <a:xfrm rot="10800000" flipH="1">
            <a:off x="2475750" y="1907575"/>
            <a:ext cx="5640600" cy="385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RADFRAC Setup (6) </a:t>
            </a:r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236000" cy="34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Font typeface="Arial"/>
              <a:buChar char="‣"/>
            </a:pPr>
            <a:r>
              <a:rPr lang="en" sz="1650"/>
              <a:t>Step 1: On the side panel navigate to Blocks -&gt; Your RADFRAC Column -&gt; Rate-Based Modeling</a:t>
            </a:r>
            <a:endParaRPr sz="1650"/>
          </a:p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‣"/>
            </a:pPr>
            <a:r>
              <a:rPr lang="en" sz="1650"/>
              <a:t>Step 2: Check the box for Rate-based calculation</a:t>
            </a:r>
            <a:endParaRPr sz="1650"/>
          </a:p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‣"/>
            </a:pPr>
            <a:r>
              <a:rPr lang="en" sz="1650"/>
              <a:t>Step 3: Run your simulation!</a:t>
            </a:r>
            <a:endParaRPr sz="1650"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075" y="1093426"/>
            <a:ext cx="3849476" cy="2542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37"/>
          <p:cNvCxnSpPr/>
          <p:nvPr/>
        </p:nvCxnSpPr>
        <p:spPr>
          <a:xfrm>
            <a:off x="4202675" y="2677925"/>
            <a:ext cx="3814200" cy="4101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Chemical Absorption Column: RADFRAC Setup (1)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075" y="911775"/>
            <a:ext cx="5579348" cy="29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/>
        </p:nvSpPr>
        <p:spPr>
          <a:xfrm>
            <a:off x="0" y="1828550"/>
            <a:ext cx="2909100" cy="30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257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>
                <a:solidFill>
                  <a:schemeClr val="dk1"/>
                </a:solidFill>
              </a:rPr>
              <a:t>Choose the Electrolytes Template </a:t>
            </a:r>
            <a:endParaRPr sz="1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/>
        </p:nvSpPr>
        <p:spPr>
          <a:xfrm>
            <a:off x="241475" y="849275"/>
            <a:ext cx="30303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257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>
                <a:solidFill>
                  <a:schemeClr val="dk1"/>
                </a:solidFill>
              </a:rPr>
              <a:t>Step 1: Under Properties, components; Input the required components for the process.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457200" lvl="0" indent="-28257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>
                <a:solidFill>
                  <a:schemeClr val="dk1"/>
                </a:solidFill>
              </a:rPr>
              <a:t>Step 2: Choose the </a:t>
            </a:r>
            <a:r>
              <a:rPr lang="en" sz="1650" b="1">
                <a:solidFill>
                  <a:schemeClr val="dk1"/>
                </a:solidFill>
              </a:rPr>
              <a:t>Elec Wizard</a:t>
            </a:r>
            <a:r>
              <a:rPr lang="en" sz="1650">
                <a:solidFill>
                  <a:schemeClr val="dk1"/>
                </a:solidFill>
              </a:rPr>
              <a:t> option to define the ionic species and salts that can be generated from the base components. </a:t>
            </a:r>
            <a:endParaRPr sz="1650">
              <a:solidFill>
                <a:schemeClr val="dk1"/>
              </a:solidFill>
            </a:endParaRPr>
          </a:p>
        </p:txBody>
      </p:sp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(2) </a:t>
            </a: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675" y="948150"/>
            <a:ext cx="5418249" cy="283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39"/>
          <p:cNvCxnSpPr/>
          <p:nvPr/>
        </p:nvCxnSpPr>
        <p:spPr>
          <a:xfrm flipH="1">
            <a:off x="5215150" y="2803875"/>
            <a:ext cx="926700" cy="741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3" name="Google Shape;223;p39"/>
          <p:cNvSpPr/>
          <p:nvPr/>
        </p:nvSpPr>
        <p:spPr>
          <a:xfrm>
            <a:off x="3332675" y="1124175"/>
            <a:ext cx="709200" cy="37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/>
        </p:nvSpPr>
        <p:spPr>
          <a:xfrm>
            <a:off x="241475" y="849275"/>
            <a:ext cx="30303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2575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>
                <a:solidFill>
                  <a:schemeClr val="dk1"/>
                </a:solidFill>
              </a:rPr>
              <a:t>Step 1: Under Methods, choose </a:t>
            </a:r>
            <a:r>
              <a:rPr lang="en" sz="1650" b="1">
                <a:solidFill>
                  <a:schemeClr val="dk1"/>
                </a:solidFill>
              </a:rPr>
              <a:t>ELECNRTL</a:t>
            </a:r>
            <a:r>
              <a:rPr lang="en" sz="1650">
                <a:solidFill>
                  <a:schemeClr val="dk1"/>
                </a:solidFill>
              </a:rPr>
              <a:t>, which is electrolyte NRTL model with Redlich-Kwong EOS.</a:t>
            </a: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 </a:t>
            </a:r>
            <a:endParaRPr sz="1650">
              <a:solidFill>
                <a:schemeClr val="dk1"/>
              </a:solidFill>
            </a:endParaRPr>
          </a:p>
        </p:txBody>
      </p:sp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(2) </a:t>
            </a:r>
            <a:endParaRPr/>
          </a:p>
        </p:txBody>
      </p:sp>
      <p:pic>
        <p:nvPicPr>
          <p:cNvPr id="230" name="Google Shape;2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825" y="849275"/>
            <a:ext cx="4962101" cy="3344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0"/>
          <p:cNvSpPr/>
          <p:nvPr/>
        </p:nvSpPr>
        <p:spPr>
          <a:xfrm>
            <a:off x="3788825" y="1285750"/>
            <a:ext cx="709200" cy="437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40"/>
          <p:cNvCxnSpPr/>
          <p:nvPr/>
        </p:nvCxnSpPr>
        <p:spPr>
          <a:xfrm flipH="1">
            <a:off x="6696275" y="849275"/>
            <a:ext cx="926700" cy="741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335930" y="796625"/>
            <a:ext cx="40671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Select the base components for electrolyte chemistry generation.</a:t>
            </a:r>
            <a:endParaRPr sz="165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2: Select Hydrogen ion type.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3: Include salt formation and water dissociation reaction. </a:t>
            </a:r>
            <a:endParaRPr sz="165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050" y="778873"/>
            <a:ext cx="4343400" cy="358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41"/>
          <p:cNvCxnSpPr/>
          <p:nvPr/>
        </p:nvCxnSpPr>
        <p:spPr>
          <a:xfrm flipH="1">
            <a:off x="7019425" y="851500"/>
            <a:ext cx="926700" cy="741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0" name="Google Shape;240;p41"/>
          <p:cNvCxnSpPr/>
          <p:nvPr/>
        </p:nvCxnSpPr>
        <p:spPr>
          <a:xfrm rot="10800000" flipH="1">
            <a:off x="5062725" y="3649050"/>
            <a:ext cx="915900" cy="632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(3)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2"/>
          <p:cNvPicPr preferRelativeResize="0"/>
          <p:nvPr/>
        </p:nvPicPr>
        <p:blipFill rotWithShape="1">
          <a:blip r:embed="rId3">
            <a:alphaModFix/>
          </a:blip>
          <a:srcRect t="7177" r="2296" b="29917"/>
          <a:stretch/>
        </p:blipFill>
        <p:spPr>
          <a:xfrm>
            <a:off x="4572000" y="731075"/>
            <a:ext cx="4408925" cy="3681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42"/>
          <p:cNvCxnSpPr/>
          <p:nvPr/>
        </p:nvCxnSpPr>
        <p:spPr>
          <a:xfrm flipH="1">
            <a:off x="6979925" y="2185650"/>
            <a:ext cx="785100" cy="772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(4) </a:t>
            </a:r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360516" y="762000"/>
            <a:ext cx="4186500" cy="3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Remove not relevant generated 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50"/>
              <a:t>Species and their reactions</a:t>
            </a:r>
            <a:endParaRPr sz="16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5" y="888063"/>
            <a:ext cx="4118066" cy="33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450" y="1032712"/>
            <a:ext cx="4544293" cy="322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43"/>
          <p:cNvCxnSpPr/>
          <p:nvPr/>
        </p:nvCxnSpPr>
        <p:spPr>
          <a:xfrm flipH="1">
            <a:off x="3012000" y="3102075"/>
            <a:ext cx="926700" cy="819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43"/>
          <p:cNvCxnSpPr/>
          <p:nvPr/>
        </p:nvCxnSpPr>
        <p:spPr>
          <a:xfrm flipH="1">
            <a:off x="8379250" y="3077475"/>
            <a:ext cx="658500" cy="8685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43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(5)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(6) </a:t>
            </a:r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>
            <a:off x="360525" y="762000"/>
            <a:ext cx="2784600" cy="3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Under Chemistry, Global; Verify the reactions from Elec Wizard.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2: Add any additional reaction with New button.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3: Choose reaction type, and insert component and coefficient.</a:t>
            </a:r>
            <a:endParaRPr sz="1650"/>
          </a:p>
        </p:txBody>
      </p:sp>
      <p:pic>
        <p:nvPicPr>
          <p:cNvPr id="265" name="Google Shape;26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650" y="762000"/>
            <a:ext cx="5525276" cy="22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400" y="2879900"/>
            <a:ext cx="3727525" cy="17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/>
          <p:nvPr/>
        </p:nvSpPr>
        <p:spPr>
          <a:xfrm>
            <a:off x="3225650" y="1258800"/>
            <a:ext cx="709200" cy="37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44"/>
          <p:cNvCxnSpPr/>
          <p:nvPr/>
        </p:nvCxnSpPr>
        <p:spPr>
          <a:xfrm flipH="1">
            <a:off x="7518175" y="573025"/>
            <a:ext cx="658500" cy="8685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44"/>
          <p:cNvCxnSpPr/>
          <p:nvPr/>
        </p:nvCxnSpPr>
        <p:spPr>
          <a:xfrm rot="10800000" flipH="1">
            <a:off x="3608525" y="3850750"/>
            <a:ext cx="1427400" cy="4041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0" name="Google Shape;270;p44"/>
          <p:cNvSpPr/>
          <p:nvPr/>
        </p:nvSpPr>
        <p:spPr>
          <a:xfrm>
            <a:off x="4420575" y="1559300"/>
            <a:ext cx="535500" cy="37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 Stage Separation Unit-Ops</a:t>
            </a:r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75636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‣"/>
            </a:pPr>
            <a:r>
              <a:rPr lang="en"/>
              <a:t>Industrial Uses: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–"/>
            </a:pPr>
            <a:r>
              <a:rPr lang="en"/>
              <a:t>Purify desired components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–"/>
            </a:pPr>
            <a:r>
              <a:rPr lang="en"/>
              <a:t>Removing impurities and pollutants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‣"/>
            </a:pPr>
            <a:r>
              <a:rPr lang="en"/>
              <a:t>Major unit-ops include: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–"/>
            </a:pPr>
            <a:r>
              <a:rPr lang="en"/>
              <a:t>Distillation Columns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–"/>
            </a:pPr>
            <a:r>
              <a:rPr lang="en"/>
              <a:t>Absorption Columns</a:t>
            </a:r>
            <a:endParaRPr/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–"/>
            </a:pPr>
            <a:r>
              <a:rPr lang="en"/>
              <a:t>Stripping Columns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(7) </a:t>
            </a:r>
            <a:endParaRPr/>
          </a:p>
        </p:txBody>
      </p:sp>
      <p:sp>
        <p:nvSpPr>
          <p:cNvPr id="276" name="Google Shape;276;p45"/>
          <p:cNvSpPr txBox="1">
            <a:spLocks noGrp="1"/>
          </p:cNvSpPr>
          <p:nvPr>
            <p:ph type="body" idx="1"/>
          </p:nvPr>
        </p:nvSpPr>
        <p:spPr>
          <a:xfrm>
            <a:off x="360516" y="762000"/>
            <a:ext cx="4186500" cy="3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Build the process flow diagram using the </a:t>
            </a:r>
            <a:r>
              <a:rPr lang="en" sz="1650" b="1"/>
              <a:t>Radfrac ABS</a:t>
            </a:r>
            <a:r>
              <a:rPr lang="en" sz="1650"/>
              <a:t> unit model.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2: Specify the process inlet streams.</a:t>
            </a:r>
            <a:endParaRPr sz="1650"/>
          </a:p>
        </p:txBody>
      </p:sp>
      <p:pic>
        <p:nvPicPr>
          <p:cNvPr id="277" name="Google Shape;277;p45"/>
          <p:cNvPicPr preferRelativeResize="0"/>
          <p:nvPr/>
        </p:nvPicPr>
        <p:blipFill rotWithShape="1">
          <a:blip r:embed="rId3">
            <a:alphaModFix/>
          </a:blip>
          <a:srcRect l="33515"/>
          <a:stretch/>
        </p:blipFill>
        <p:spPr>
          <a:xfrm>
            <a:off x="4843650" y="762000"/>
            <a:ext cx="3907275" cy="335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45"/>
          <p:cNvCxnSpPr/>
          <p:nvPr/>
        </p:nvCxnSpPr>
        <p:spPr>
          <a:xfrm flipH="1">
            <a:off x="6526275" y="1095825"/>
            <a:ext cx="926700" cy="819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45"/>
          <p:cNvCxnSpPr/>
          <p:nvPr/>
        </p:nvCxnSpPr>
        <p:spPr>
          <a:xfrm rot="10800000" flipH="1">
            <a:off x="3608525" y="3850750"/>
            <a:ext cx="1427400" cy="4041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6"/>
          <p:cNvPicPr preferRelativeResize="0"/>
          <p:nvPr/>
        </p:nvPicPr>
        <p:blipFill rotWithShape="1">
          <a:blip r:embed="rId3">
            <a:alphaModFix/>
          </a:blip>
          <a:srcRect b="2543"/>
          <a:stretch/>
        </p:blipFill>
        <p:spPr>
          <a:xfrm>
            <a:off x="152400" y="565075"/>
            <a:ext cx="8839201" cy="38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/>
          <p:nvPr/>
        </p:nvSpPr>
        <p:spPr>
          <a:xfrm>
            <a:off x="737425" y="150301"/>
            <a:ext cx="3502800" cy="2784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360516" y="69850"/>
            <a:ext cx="8390400" cy="57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(8)</a:t>
            </a:r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360516" y="762000"/>
            <a:ext cx="4186500" cy="3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1:On the set up page of Radfrac, select </a:t>
            </a:r>
            <a:r>
              <a:rPr lang="en" sz="1650" b="1"/>
              <a:t>Rate-Based</a:t>
            </a:r>
            <a:r>
              <a:rPr lang="en" sz="1650"/>
              <a:t>.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2: Input the number of stages.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 b="1"/>
              <a:t>Note:</a:t>
            </a:r>
            <a:r>
              <a:rPr lang="en" sz="1650"/>
              <a:t> Equilibrium model does not enable determining the options for parameters such as type and amount of packed bed.</a:t>
            </a:r>
            <a:endParaRPr sz="165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3: Select the best convergence based on the 2-phase mixture.</a:t>
            </a:r>
            <a:endParaRPr sz="1650"/>
          </a:p>
        </p:txBody>
      </p:sp>
      <p:pic>
        <p:nvPicPr>
          <p:cNvPr id="292" name="Google Shape;2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425" y="848275"/>
            <a:ext cx="4186500" cy="2358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47"/>
          <p:cNvCxnSpPr/>
          <p:nvPr/>
        </p:nvCxnSpPr>
        <p:spPr>
          <a:xfrm flipH="1">
            <a:off x="7441150" y="977175"/>
            <a:ext cx="802800" cy="483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47"/>
          <p:cNvCxnSpPr/>
          <p:nvPr/>
        </p:nvCxnSpPr>
        <p:spPr>
          <a:xfrm rot="10800000" flipH="1">
            <a:off x="5493600" y="3048750"/>
            <a:ext cx="915900" cy="632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(9)</a:t>
            </a:r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236000" cy="3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E06666"/>
              </a:buClr>
              <a:buSzPts val="850"/>
              <a:buChar char="➢"/>
            </a:pPr>
            <a:r>
              <a:rPr lang="en" sz="1650"/>
              <a:t>Step 1: Under the stream tab, input the feed(s) stage entry location and convention.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E06666"/>
              </a:buClr>
              <a:buSzPts val="850"/>
              <a:buChar char="➢"/>
            </a:pPr>
            <a:r>
              <a:rPr lang="en" sz="1650" b="1"/>
              <a:t>Note</a:t>
            </a:r>
            <a:r>
              <a:rPr lang="en" sz="1650"/>
              <a:t>: The top stage in Aspen Plus is always 1. So the Liquid feed enters above-stage 1. On-stage, enters the other feeds to that specified stage.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E06666"/>
              </a:buClr>
              <a:buSzPts val="850"/>
              <a:buChar char="➢"/>
            </a:pPr>
            <a:r>
              <a:rPr lang="en" sz="1650"/>
              <a:t>Step 2: Input the product stream output stage.</a:t>
            </a:r>
            <a:endParaRPr sz="1650"/>
          </a:p>
        </p:txBody>
      </p:sp>
      <p:pic>
        <p:nvPicPr>
          <p:cNvPr id="301" name="Google Shape;301;p48"/>
          <p:cNvPicPr preferRelativeResize="0"/>
          <p:nvPr/>
        </p:nvPicPr>
        <p:blipFill rotWithShape="1">
          <a:blip r:embed="rId3">
            <a:alphaModFix/>
          </a:blip>
          <a:srcRect r="52709" b="22311"/>
          <a:stretch/>
        </p:blipFill>
        <p:spPr>
          <a:xfrm>
            <a:off x="4572000" y="1096300"/>
            <a:ext cx="4235999" cy="2950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8"/>
          <p:cNvCxnSpPr/>
          <p:nvPr/>
        </p:nvCxnSpPr>
        <p:spPr>
          <a:xfrm flipH="1">
            <a:off x="7114450" y="1534975"/>
            <a:ext cx="802800" cy="483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48"/>
          <p:cNvCxnSpPr/>
          <p:nvPr/>
        </p:nvCxnSpPr>
        <p:spPr>
          <a:xfrm rot="10800000" flipH="1">
            <a:off x="4039425" y="3824225"/>
            <a:ext cx="915900" cy="632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(10)</a:t>
            </a:r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236000" cy="3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Under the pressure tab, enter the operating pressure for stage 1.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Pressure drop and other stages pressure, is optional.</a:t>
            </a:r>
            <a:endParaRPr sz="1650"/>
          </a:p>
        </p:txBody>
      </p:sp>
      <p:cxnSp>
        <p:nvCxnSpPr>
          <p:cNvPr id="310" name="Google Shape;310;p49"/>
          <p:cNvCxnSpPr/>
          <p:nvPr/>
        </p:nvCxnSpPr>
        <p:spPr>
          <a:xfrm flipH="1">
            <a:off x="7114450" y="1534975"/>
            <a:ext cx="802800" cy="4839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1" name="Google Shape;3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425" y="959450"/>
            <a:ext cx="4236000" cy="2412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49"/>
          <p:cNvCxnSpPr/>
          <p:nvPr/>
        </p:nvCxnSpPr>
        <p:spPr>
          <a:xfrm flipH="1">
            <a:off x="6867025" y="1319675"/>
            <a:ext cx="855600" cy="282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(11)</a:t>
            </a:r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>
            <a:off x="335925" y="870375"/>
            <a:ext cx="2877300" cy="36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20000"/>
          </a:bodyPr>
          <a:lstStyle/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Under Column internals, define a new </a:t>
            </a:r>
            <a:r>
              <a:rPr lang="en" sz="1650" b="1"/>
              <a:t>(INT-1)</a:t>
            </a:r>
            <a:r>
              <a:rPr lang="en" sz="1650"/>
              <a:t>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2: Enter the </a:t>
            </a:r>
            <a:r>
              <a:rPr lang="en" sz="1650" b="1"/>
              <a:t>start</a:t>
            </a:r>
            <a:r>
              <a:rPr lang="en" sz="1650"/>
              <a:t> and </a:t>
            </a:r>
            <a:r>
              <a:rPr lang="en" sz="1650" b="1"/>
              <a:t>end stage</a:t>
            </a:r>
            <a:r>
              <a:rPr lang="en" sz="1650"/>
              <a:t> of the section, packed </a:t>
            </a:r>
            <a:r>
              <a:rPr lang="en" sz="1650" b="1"/>
              <a:t>height</a:t>
            </a:r>
            <a:r>
              <a:rPr lang="en" sz="1650"/>
              <a:t> and </a:t>
            </a:r>
            <a:r>
              <a:rPr lang="en" sz="1650" b="1"/>
              <a:t>diameter</a:t>
            </a:r>
            <a:r>
              <a:rPr lang="en" sz="1650"/>
              <a:t>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3: Change Mode from default to </a:t>
            </a:r>
            <a:r>
              <a:rPr lang="en" sz="1650" b="1"/>
              <a:t>Rating</a:t>
            </a:r>
            <a:r>
              <a:rPr lang="en" sz="1650"/>
              <a:t>. 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4: Choose the best  internal and Packing type for the mixture.</a:t>
            </a:r>
            <a:endParaRPr sz="1650"/>
          </a:p>
        </p:txBody>
      </p:sp>
      <p:pic>
        <p:nvPicPr>
          <p:cNvPr id="319" name="Google Shape;3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999" y="796625"/>
            <a:ext cx="5525424" cy="274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50"/>
          <p:cNvCxnSpPr/>
          <p:nvPr/>
        </p:nvCxnSpPr>
        <p:spPr>
          <a:xfrm flipH="1">
            <a:off x="6126225" y="1086850"/>
            <a:ext cx="855600" cy="282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50"/>
          <p:cNvCxnSpPr/>
          <p:nvPr/>
        </p:nvCxnSpPr>
        <p:spPr>
          <a:xfrm rot="10800000">
            <a:off x="7489300" y="2139975"/>
            <a:ext cx="829200" cy="11091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50"/>
          <p:cNvSpPr/>
          <p:nvPr/>
        </p:nvSpPr>
        <p:spPr>
          <a:xfrm>
            <a:off x="3439575" y="1864725"/>
            <a:ext cx="709200" cy="3705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ASPEN Chemical Absorption Column: RADFRAC Setup (12)</a:t>
            </a:r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3630600" cy="36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1: Under the Rate- based modeling, select rate-based set up.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/>
              <a:t>Step 2: For flow model select mixed, or counter current.</a:t>
            </a:r>
            <a:endParaRPr sz="1650"/>
          </a:p>
          <a:p>
            <a:pPr marL="45720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282575" algn="l" rtl="0"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ts val="850"/>
              <a:buChar char="➢"/>
            </a:pPr>
            <a:r>
              <a:rPr lang="en" sz="1650" b="1"/>
              <a:t>Note</a:t>
            </a:r>
            <a:r>
              <a:rPr lang="en" sz="1650"/>
              <a:t>: In the mixed flow model, bulk properties for each phase are the same as outlet condition. In the counter-current, the properties of each phase are an average of the inlet and outlet.</a:t>
            </a:r>
            <a:endParaRPr sz="165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50"/>
          </a:p>
        </p:txBody>
      </p:sp>
      <p:pic>
        <p:nvPicPr>
          <p:cNvPr id="329" name="Google Shape;3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450" y="796625"/>
            <a:ext cx="4857976" cy="344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1"/>
          <p:cNvSpPr/>
          <p:nvPr/>
        </p:nvSpPr>
        <p:spPr>
          <a:xfrm>
            <a:off x="4177800" y="1918575"/>
            <a:ext cx="788400" cy="558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1" name="Google Shape;331;p51"/>
          <p:cNvCxnSpPr/>
          <p:nvPr/>
        </p:nvCxnSpPr>
        <p:spPr>
          <a:xfrm>
            <a:off x="7055475" y="2154450"/>
            <a:ext cx="538500" cy="417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Relevance to Ammonia Synthesis </a:t>
            </a:r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74946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Font typeface="Arial"/>
              <a:buChar char="‣"/>
            </a:pPr>
            <a:r>
              <a:rPr lang="en" sz="1829"/>
              <a:t>Undesirable pollutants produced</a:t>
            </a:r>
            <a:endParaRPr sz="1829"/>
          </a:p>
          <a:p>
            <a:pPr marL="914400" lvl="1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Font typeface="Arial"/>
              <a:buChar char="–"/>
            </a:pPr>
            <a:r>
              <a:rPr lang="en" sz="1829"/>
              <a:t>Primarily CO</a:t>
            </a:r>
            <a:r>
              <a:rPr lang="en" sz="1829" baseline="-25000"/>
              <a:t>2</a:t>
            </a:r>
            <a:endParaRPr sz="1829"/>
          </a:p>
          <a:p>
            <a:pPr marL="914400" lvl="1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Font typeface="Arial"/>
              <a:buChar char="–"/>
            </a:pPr>
            <a:r>
              <a:rPr lang="en" sz="1829"/>
              <a:t>Removed via separation techniques prior to reactor to prevent catalyst poisoning</a:t>
            </a:r>
            <a:endParaRPr sz="1829"/>
          </a:p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‣"/>
            </a:pPr>
            <a:r>
              <a:rPr lang="en" sz="1829"/>
              <a:t>The removal of carbon dioxide is commonly performed using a combination of absorption and stripping columns</a:t>
            </a:r>
            <a:endParaRPr sz="182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Dioxide Removal Techniques</a:t>
            </a:r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335936" y="796637"/>
            <a:ext cx="84885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Font typeface="Arial"/>
              <a:buChar char="‣"/>
            </a:pPr>
            <a:r>
              <a:rPr lang="en" sz="1829"/>
              <a:t>Carbon dioxide can be removed via both physical and chemical absorption/stripping</a:t>
            </a:r>
            <a:endParaRPr sz="1829"/>
          </a:p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‣"/>
            </a:pPr>
            <a:r>
              <a:rPr lang="en" sz="1829"/>
              <a:t>Industrially, chemical methods have been preferred</a:t>
            </a:r>
            <a:endParaRPr sz="1829"/>
          </a:p>
          <a:p>
            <a:pPr marL="914400" lvl="1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–"/>
            </a:pPr>
            <a:r>
              <a:rPr lang="en" sz="1829"/>
              <a:t>Leads to minimize waste of hydrogen</a:t>
            </a:r>
            <a:endParaRPr sz="1829"/>
          </a:p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‣"/>
            </a:pPr>
            <a:r>
              <a:rPr lang="en" sz="1829"/>
              <a:t>Common solvents used in the chemical absorption/stripping process include:</a:t>
            </a:r>
            <a:endParaRPr sz="1829"/>
          </a:p>
          <a:p>
            <a:pPr marL="914400" lvl="1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–"/>
            </a:pPr>
            <a:r>
              <a:rPr lang="en" sz="1829"/>
              <a:t>Monoethanolamine (MEA)</a:t>
            </a:r>
            <a:endParaRPr sz="1829"/>
          </a:p>
          <a:p>
            <a:pPr marL="914400" lvl="1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–"/>
            </a:pPr>
            <a:r>
              <a:rPr lang="en" sz="1829"/>
              <a:t>Potassium Carbonate (K</a:t>
            </a:r>
            <a:r>
              <a:rPr lang="en" sz="1829" baseline="-25000"/>
              <a:t>2</a:t>
            </a:r>
            <a:r>
              <a:rPr lang="en" sz="1829"/>
              <a:t>CO</a:t>
            </a:r>
            <a:r>
              <a:rPr lang="en" sz="1829" baseline="-25000"/>
              <a:t>3</a:t>
            </a:r>
            <a:r>
              <a:rPr lang="en" sz="1829"/>
              <a:t>)</a:t>
            </a:r>
            <a:endParaRPr sz="1829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Basic Setup</a:t>
            </a:r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7364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Font typeface="Arial"/>
              <a:buChar char="‣"/>
            </a:pPr>
            <a:r>
              <a:rPr lang="en" sz="1829"/>
              <a:t>Step 1: Begin new ASPEN simulation</a:t>
            </a:r>
            <a:endParaRPr sz="1829"/>
          </a:p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‣"/>
            </a:pPr>
            <a:r>
              <a:rPr lang="en" sz="1829"/>
              <a:t>Step 2: Add all components from process</a:t>
            </a:r>
            <a:endParaRPr sz="1829"/>
          </a:p>
          <a:p>
            <a:pPr marL="457200" lvl="0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‣"/>
            </a:pPr>
            <a:r>
              <a:rPr lang="en" sz="1829"/>
              <a:t>Step 3: Choose a property base method that best fits your components</a:t>
            </a:r>
            <a:endParaRPr sz="1829"/>
          </a:p>
          <a:p>
            <a:pPr marL="914400" lvl="1" indent="-3448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30"/>
              <a:buChar char="–"/>
            </a:pPr>
            <a:r>
              <a:rPr lang="en" sz="1829"/>
              <a:t>Ex. Wilson which utilizes Henry’s Law</a:t>
            </a:r>
            <a:endParaRPr sz="1829"/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525" y="879339"/>
            <a:ext cx="3102949" cy="311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30"/>
          <p:cNvCxnSpPr/>
          <p:nvPr/>
        </p:nvCxnSpPr>
        <p:spPr>
          <a:xfrm rot="10800000" flipH="1">
            <a:off x="4836275" y="2019600"/>
            <a:ext cx="2248800" cy="1173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Simulation Setup</a:t>
            </a:r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50967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21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30"/>
              <a:buFont typeface="Arial"/>
              <a:buChar char="‣"/>
            </a:pPr>
            <a:r>
              <a:rPr lang="en" sz="1629"/>
              <a:t>Step 1: Add RADFRAC column to flowsheet</a:t>
            </a:r>
            <a:endParaRPr sz="1629"/>
          </a:p>
          <a:p>
            <a:pPr marL="457200" lvl="0" indent="-3321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30"/>
              <a:buChar char="‣"/>
            </a:pPr>
            <a:r>
              <a:rPr lang="en" sz="1629"/>
              <a:t>Step 2: Add 2 inlet streams to RADFRAC column</a:t>
            </a:r>
            <a:endParaRPr sz="1629"/>
          </a:p>
          <a:p>
            <a:pPr marL="914400" lvl="1" indent="-3321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30"/>
              <a:buChar char="–"/>
            </a:pPr>
            <a:r>
              <a:rPr lang="en" sz="1629"/>
              <a:t>Can be useful to label as liquid and gas feed</a:t>
            </a:r>
            <a:endParaRPr sz="1629"/>
          </a:p>
          <a:p>
            <a:pPr marL="457200" lvl="0" indent="-3321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30"/>
              <a:buChar char="‣"/>
            </a:pPr>
            <a:r>
              <a:rPr lang="en" sz="1629"/>
              <a:t>Step 3: Add both a distillate and bottoms stream</a:t>
            </a:r>
            <a:endParaRPr sz="1629"/>
          </a:p>
          <a:p>
            <a:pPr marL="914400" lvl="1" indent="-33210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30"/>
              <a:buChar char="–"/>
            </a:pPr>
            <a:r>
              <a:rPr lang="en" sz="1629"/>
              <a:t>For absorption the “distillate” is the desired vapor product with impurities removed </a:t>
            </a:r>
            <a:endParaRPr sz="1629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06"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50" y="1193931"/>
            <a:ext cx="3406575" cy="207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RADFRAC Setup (1) </a:t>
            </a:r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2360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457200" lvl="0" indent="-33608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‣"/>
            </a:pPr>
            <a:r>
              <a:rPr lang="en" sz="1829"/>
              <a:t>Step 1: Define properties of both inlet streams based upon process information</a:t>
            </a:r>
            <a:endParaRPr sz="1829"/>
          </a:p>
          <a:p>
            <a:pPr marL="914400" lvl="1" indent="-33608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Char char="–"/>
            </a:pPr>
            <a:r>
              <a:rPr lang="en" sz="1829"/>
              <a:t>Includes flow rates, composition, temperature, pressure, etc.</a:t>
            </a:r>
            <a:endParaRPr sz="1829"/>
          </a:p>
          <a:p>
            <a:pPr marL="457200" lvl="0" indent="-33608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Char char="‣"/>
            </a:pPr>
            <a:r>
              <a:rPr lang="en" sz="1829"/>
              <a:t>Step 2: Under the configuration tab for the column, choose the following options</a:t>
            </a:r>
            <a:endParaRPr/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000" y="1216150"/>
            <a:ext cx="4087424" cy="231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2"/>
          <p:cNvCxnSpPr/>
          <p:nvPr/>
        </p:nvCxnSpPr>
        <p:spPr>
          <a:xfrm rot="10800000" flipH="1">
            <a:off x="4128100" y="2571750"/>
            <a:ext cx="2174100" cy="1242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RADFRAC Setup (2) </a:t>
            </a:r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5252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Font typeface="Arial"/>
              <a:buChar char="‣"/>
            </a:pPr>
            <a:r>
              <a:rPr lang="en" sz="1650"/>
              <a:t>Step 1: Under the streams tab for the column, choose the following options</a:t>
            </a:r>
            <a:endParaRPr sz="1650"/>
          </a:p>
          <a:p>
            <a:pPr marL="914400" lvl="1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–"/>
            </a:pPr>
            <a:r>
              <a:rPr lang="en" sz="1650"/>
              <a:t>Liquid feed should enter at the top of the column</a:t>
            </a:r>
            <a:endParaRPr sz="1650"/>
          </a:p>
          <a:p>
            <a:pPr marL="914400" lvl="1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–"/>
            </a:pPr>
            <a:r>
              <a:rPr lang="en" sz="1650"/>
              <a:t>Gas feed should enter at the bottom</a:t>
            </a:r>
            <a:endParaRPr sz="1650"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975" y="1070647"/>
            <a:ext cx="3745450" cy="2704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33"/>
          <p:cNvCxnSpPr/>
          <p:nvPr/>
        </p:nvCxnSpPr>
        <p:spPr>
          <a:xfrm>
            <a:off x="4451150" y="1460375"/>
            <a:ext cx="2410200" cy="720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335936" y="50506"/>
            <a:ext cx="8488500" cy="6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ASPEN Physical Absorption Column: RADFRAC Setup (3) </a:t>
            </a:r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335925" y="796625"/>
            <a:ext cx="4525200" cy="36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Font typeface="Arial"/>
              <a:buChar char="‣"/>
            </a:pPr>
            <a:r>
              <a:rPr lang="en" sz="1650"/>
              <a:t>Step 1: Under the pressure tab for the column, enter the operating pressures for both stages </a:t>
            </a:r>
            <a:endParaRPr sz="1650"/>
          </a:p>
          <a:p>
            <a:pPr marL="914400" lvl="1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–"/>
            </a:pPr>
            <a:r>
              <a:rPr lang="en" sz="1650"/>
              <a:t>This will depend on the process being used</a:t>
            </a:r>
            <a:endParaRPr sz="1650"/>
          </a:p>
          <a:p>
            <a:pPr marL="914400" lvl="1" indent="-3333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50"/>
              <a:buChar char="–"/>
            </a:pPr>
            <a:r>
              <a:rPr lang="en" sz="1650"/>
              <a:t>Ex. operating close to atmospheric pressure</a:t>
            </a:r>
            <a:endParaRPr sz="1650"/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200" y="1140925"/>
            <a:ext cx="3564426" cy="181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4"/>
          <p:cNvCxnSpPr/>
          <p:nvPr/>
        </p:nvCxnSpPr>
        <p:spPr>
          <a:xfrm rot="10800000" flipH="1">
            <a:off x="4600225" y="2466775"/>
            <a:ext cx="2286000" cy="969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RPA E COLOR PALETTE 112012">
      <a:dk1>
        <a:srgbClr val="000000"/>
      </a:dk1>
      <a:lt1>
        <a:srgbClr val="FFFFFF"/>
      </a:lt1>
      <a:dk2>
        <a:srgbClr val="1AB0E9"/>
      </a:dk2>
      <a:lt2>
        <a:srgbClr val="E79B38"/>
      </a:lt2>
      <a:accent1>
        <a:srgbClr val="1AB0E9"/>
      </a:accent1>
      <a:accent2>
        <a:srgbClr val="106D96"/>
      </a:accent2>
      <a:accent3>
        <a:srgbClr val="E49C3D"/>
      </a:accent3>
      <a:accent4>
        <a:srgbClr val="E7862A"/>
      </a:accent4>
      <a:accent5>
        <a:srgbClr val="9DA0A3"/>
      </a:accent5>
      <a:accent6>
        <a:srgbClr val="DADADA"/>
      </a:accent6>
      <a:hlink>
        <a:srgbClr val="1AB0E9"/>
      </a:hlink>
      <a:folHlink>
        <a:srgbClr val="E49C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On-screen Show (16:9)</PresentationFormat>
  <Paragraphs>126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Merriweather Sans</vt:lpstr>
      <vt:lpstr>Simple Light</vt:lpstr>
      <vt:lpstr>Office Theme</vt:lpstr>
      <vt:lpstr>ASPEN Staged Separation Unit-Ops  Samaa Zaman, Lane Crofton, Elina Tabarzadi, Tran Do and Michael Schachter CHBE446: Design 2 5 February 2024</vt:lpstr>
      <vt:lpstr>Introduction: Stage Separation Unit-Ops</vt:lpstr>
      <vt:lpstr>Relevance to Ammonia Synthesis </vt:lpstr>
      <vt:lpstr>Carbon Dioxide Removal Techniques</vt:lpstr>
      <vt:lpstr>ASPEN Physical Absorption Column: Basic Setup</vt:lpstr>
      <vt:lpstr>ASPEN Physical Absorption Column: Simulation Setup</vt:lpstr>
      <vt:lpstr>ASPEN Physical Absorption Column: RADFRAC Setup (1) </vt:lpstr>
      <vt:lpstr>ASPEN Physical Absorption Column: RADFRAC Setup (2) </vt:lpstr>
      <vt:lpstr>ASPEN Physical Absorption Column: RADFRAC Setup (3) </vt:lpstr>
      <vt:lpstr>ASPEN Physical Absorption Column: RADFRAC Setup (4) </vt:lpstr>
      <vt:lpstr>ASPEN Physical Absorption Column: RADFRAC Setup (5) </vt:lpstr>
      <vt:lpstr>ASPEN Physical Absorption Column: RADFRAC Setup (6) </vt:lpstr>
      <vt:lpstr>ASPEN Chemical Absorption Column: RADFRAC Setup (1)  </vt:lpstr>
      <vt:lpstr>ASPEN Chemical Absorption Column: RADFRAC Setup (2) </vt:lpstr>
      <vt:lpstr>ASPEN Chemical Absorption Column: RADFRAC Setup (2) </vt:lpstr>
      <vt:lpstr>ASPEN Chemical Absorption Column: RADFRAC Setup (3) </vt:lpstr>
      <vt:lpstr>ASPEN Chemical Absorption Column: RADFRAC Setup (4) </vt:lpstr>
      <vt:lpstr>ASPEN Chemical Absorption Column: RADFRAC Setup (5) </vt:lpstr>
      <vt:lpstr>ASPEN Chemical Absorption Column: RADFRAC Setup (6) </vt:lpstr>
      <vt:lpstr>ASPEN Chemical Absorption Column: RADFRAC Setup (7) </vt:lpstr>
      <vt:lpstr>PowerPoint Presentation</vt:lpstr>
      <vt:lpstr>ASPEN Chemical Absorption Column: RADFRAC Setup (8)</vt:lpstr>
      <vt:lpstr>ASPEN Chemical Absorption Column: RADFRAC Setup (9)</vt:lpstr>
      <vt:lpstr>ASPEN Chemical Absorption Column: RADFRAC Setup (10)</vt:lpstr>
      <vt:lpstr>ASPEN Chemical Absorption Column: RADFRAC Setup (11)</vt:lpstr>
      <vt:lpstr>ASPEN Chemical Absorption Column: RADFRAC Setup (12)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ASPEN Staged Separation Unit-Ops  Samaa Zaman, Lane Crofton, Elina Tabarzadi, Tran Do and Michael Schachter CHBE446: Design 2 5 February 2024</dc:title>
  <dc:creator>Lane Crofton</dc:creator>
  <cp:lastModifiedBy>lane crofton</cp:lastModifiedBy>
  <cp:revision>1</cp:revision>
  <dcterms:modified xsi:type="dcterms:W3CDTF">2024-02-05T00:31:03Z</dcterms:modified>
</cp:coreProperties>
</file>